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83" r:id="rId5"/>
    <p:sldId id="384" r:id="rId6"/>
    <p:sldId id="329" r:id="rId7"/>
    <p:sldId id="385" r:id="rId8"/>
    <p:sldId id="386" r:id="rId9"/>
    <p:sldId id="387" r:id="rId10"/>
    <p:sldId id="388" r:id="rId11"/>
    <p:sldId id="390" r:id="rId12"/>
    <p:sldId id="391" r:id="rId13"/>
    <p:sldId id="392" r:id="rId14"/>
    <p:sldId id="331" r:id="rId15"/>
    <p:sldId id="341" r:id="rId16"/>
    <p:sldId id="409" r:id="rId17"/>
    <p:sldId id="404" r:id="rId18"/>
    <p:sldId id="405" r:id="rId19"/>
    <p:sldId id="354" r:id="rId20"/>
    <p:sldId id="406" r:id="rId21"/>
    <p:sldId id="399" r:id="rId22"/>
    <p:sldId id="407" r:id="rId23"/>
    <p:sldId id="398" r:id="rId24"/>
    <p:sldId id="400" r:id="rId25"/>
    <p:sldId id="408" r:id="rId26"/>
    <p:sldId id="393" r:id="rId27"/>
    <p:sldId id="394" r:id="rId28"/>
    <p:sldId id="395" r:id="rId29"/>
    <p:sldId id="378" r:id="rId3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928E10-A69C-42F6-8B07-A2FEAC067766}">
          <p14:sldIdLst>
            <p14:sldId id="383"/>
            <p14:sldId id="384"/>
          </p14:sldIdLst>
        </p14:section>
        <p14:section name="SLIDE STARTERS" id="{ACC24B29-0CC7-491A-A98A-CF7CBDBE501E}">
          <p14:sldIdLst>
            <p14:sldId id="329"/>
            <p14:sldId id="385"/>
            <p14:sldId id="386"/>
            <p14:sldId id="387"/>
            <p14:sldId id="388"/>
            <p14:sldId id="390"/>
            <p14:sldId id="391"/>
            <p14:sldId id="392"/>
            <p14:sldId id="331"/>
            <p14:sldId id="341"/>
            <p14:sldId id="409"/>
            <p14:sldId id="404"/>
            <p14:sldId id="405"/>
            <p14:sldId id="354"/>
            <p14:sldId id="406"/>
            <p14:sldId id="399"/>
            <p14:sldId id="407"/>
            <p14:sldId id="398"/>
            <p14:sldId id="400"/>
            <p14:sldId id="408"/>
            <p14:sldId id="393"/>
            <p14:sldId id="394"/>
            <p14:sldId id="395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5924"/>
    <a:srgbClr val="000000"/>
    <a:srgbClr val="E6E6E6"/>
    <a:srgbClr val="B7472A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41" autoAdjust="0"/>
  </p:normalViewPr>
  <p:slideViewPr>
    <p:cSldViewPr snapToGrid="0">
      <p:cViewPr varScale="1">
        <p:scale>
          <a:sx n="66" d="100"/>
          <a:sy n="66" d="100"/>
        </p:scale>
        <p:origin x="632" y="3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4/20/2022 7:49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12:12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8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798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4/21/2022 12:37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706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2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7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4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44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0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BAS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5871abhinandankumar/grabit_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DFCDC2-6CDF-4943-B3B1-31DCB58AD238}"/>
              </a:ext>
            </a:extLst>
          </p:cNvPr>
          <p:cNvSpPr/>
          <p:nvPr/>
        </p:nvSpPr>
        <p:spPr>
          <a:xfrm>
            <a:off x="0" y="0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500+ Tech Images [HD] | Download Free Images on Unsplash">
            <a:extLst>
              <a:ext uri="{FF2B5EF4-FFF2-40B4-BE49-F238E27FC236}">
                <a16:creationId xmlns:a16="http://schemas.microsoft.com/office/drawing/2014/main" id="{B3BF09BB-3B9B-415F-B900-2363A3C9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90708" y="27494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by Group 7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40519" y="1544780"/>
            <a:ext cx="8804365" cy="1311128"/>
          </a:xfrm>
        </p:spPr>
        <p:txBody>
          <a:bodyPr/>
          <a:lstStyle/>
          <a:p>
            <a:r>
              <a:rPr lang="en-US" dirty="0" err="1"/>
              <a:t>Grabit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76884" y="2960573"/>
            <a:ext cx="9461500" cy="757130"/>
          </a:xfrm>
        </p:spPr>
        <p:txBody>
          <a:bodyPr/>
          <a:lstStyle/>
          <a:p>
            <a:r>
              <a:rPr lang="en-US" dirty="0"/>
              <a:t>Online Marketplace Website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44875" y="101065"/>
            <a:ext cx="4083304" cy="135729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SOFTWARE TOOLS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48B82-9368-4553-8325-7693393FDA7C}"/>
              </a:ext>
            </a:extLst>
          </p:cNvPr>
          <p:cNvSpPr txBox="1"/>
          <p:nvPr/>
        </p:nvSpPr>
        <p:spPr>
          <a:xfrm>
            <a:off x="415774" y="2224359"/>
            <a:ext cx="2618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Database</a:t>
            </a:r>
            <a:r>
              <a:rPr lang="en-IN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027FC-0B5A-4A52-A95B-732252BCAF47}"/>
              </a:ext>
            </a:extLst>
          </p:cNvPr>
          <p:cNvSpPr txBox="1"/>
          <p:nvPr/>
        </p:nvSpPr>
        <p:spPr>
          <a:xfrm>
            <a:off x="415774" y="4116419"/>
            <a:ext cx="14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Front-End</a:t>
            </a:r>
          </a:p>
        </p:txBody>
      </p:sp>
      <p:pic>
        <p:nvPicPr>
          <p:cNvPr id="3076" name="Picture 4" descr="Download Free png Bootstrap - DLPNG.com">
            <a:extLst>
              <a:ext uri="{FF2B5EF4-FFF2-40B4-BE49-F238E27FC236}">
                <a16:creationId xmlns:a16="http://schemas.microsoft.com/office/drawing/2014/main" id="{537A3F53-065A-4622-95B3-B257A1C0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13" y="4607228"/>
            <a:ext cx="2618379" cy="21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890D4E-7665-4773-AFF4-D2798DFD1A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" b="11147"/>
          <a:stretch/>
        </p:blipFill>
        <p:spPr>
          <a:xfrm>
            <a:off x="1724963" y="4249619"/>
            <a:ext cx="5767479" cy="2608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2F3F44-2125-4FE5-A5B1-D216166476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59" y="1862657"/>
            <a:ext cx="3047862" cy="2285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39EEEE-2B13-4451-B97C-024877DAD9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5" y="975404"/>
            <a:ext cx="2453596" cy="24535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1D5455-D9E8-45A0-8C07-B58C727DCC60}"/>
              </a:ext>
            </a:extLst>
          </p:cNvPr>
          <p:cNvSpPr txBox="1"/>
          <p:nvPr/>
        </p:nvSpPr>
        <p:spPr>
          <a:xfrm>
            <a:off x="8437906" y="340219"/>
            <a:ext cx="261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Backend</a:t>
            </a:r>
            <a:r>
              <a:rPr lang="en-IN" sz="14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75789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0" y="0"/>
            <a:ext cx="1010653" cy="81814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-413887" y="115503"/>
            <a:ext cx="11973828" cy="590931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5487993"/>
            <a:ext cx="12192000" cy="173044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First user needs to register using </a:t>
            </a:r>
            <a:r>
              <a:rPr lang="en-US" dirty="0" err="1">
                <a:solidFill>
                  <a:srgbClr val="FFFFFF"/>
                </a:solidFill>
              </a:rPr>
              <a:t>iiitg</a:t>
            </a:r>
            <a:r>
              <a:rPr lang="en-US" dirty="0">
                <a:solidFill>
                  <a:srgbClr val="FFFFFF"/>
                </a:solidFill>
              </a:rPr>
              <a:t> email only. After confirming the email via verification , the account is activated.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33327-8EE0-46F1-825F-EEC1392C68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5"/>
          <a:stretch/>
        </p:blipFill>
        <p:spPr>
          <a:xfrm>
            <a:off x="5860058" y="1877493"/>
            <a:ext cx="3165231" cy="3152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34FF-06BD-48AF-9F4E-FCE7384B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5017" r="26808" b="6527"/>
          <a:stretch/>
        </p:blipFill>
        <p:spPr>
          <a:xfrm>
            <a:off x="317634" y="818147"/>
            <a:ext cx="4851132" cy="431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515323-9EE2-4068-BFBB-F6C5F42F51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5" r="72526" b="81079"/>
          <a:stretch/>
        </p:blipFill>
        <p:spPr>
          <a:xfrm>
            <a:off x="5767877" y="1015928"/>
            <a:ext cx="3349592" cy="339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8FA400-59B2-4B50-A390-EC192A25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914" y="2515382"/>
            <a:ext cx="1505027" cy="6985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FAF864-5DF1-4569-9651-6D4F9C2EDDDD}"/>
              </a:ext>
            </a:extLst>
          </p:cNvPr>
          <p:cNvSpPr/>
          <p:nvPr/>
        </p:nvSpPr>
        <p:spPr>
          <a:xfrm>
            <a:off x="10510787" y="6468177"/>
            <a:ext cx="346510" cy="303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864623" y="133131"/>
            <a:ext cx="6097555" cy="590931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0" y="5650028"/>
            <a:ext cx="12192000" cy="108952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page enables user to login easily. Incase user has no account, they can choose to signup. 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0" y="0"/>
            <a:ext cx="1083622" cy="88993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710-EB9C-4423-9000-8F201746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6" y="730251"/>
            <a:ext cx="11665819" cy="46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9919E-F1A0-43CD-B0BB-C306291067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657" y="216490"/>
            <a:ext cx="6097555" cy="590931"/>
          </a:xfrm>
        </p:spPr>
        <p:txBody>
          <a:bodyPr/>
          <a:lstStyle/>
          <a:p>
            <a:r>
              <a:rPr lang="en-IN" dirty="0"/>
              <a:t>FORGOT PASSWORD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DA12A-40EE-4071-803A-60BD35DBC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60378" y="4139524"/>
            <a:ext cx="5098965" cy="1882567"/>
          </a:xfrm>
        </p:spPr>
        <p:txBody>
          <a:bodyPr/>
          <a:lstStyle/>
          <a:p>
            <a:r>
              <a:rPr lang="en-IN" sz="2400" dirty="0">
                <a:solidFill>
                  <a:srgbClr val="FFFFFF"/>
                </a:solidFill>
              </a:rPr>
              <a:t>If user forgets password , then they can receive a randomly generated temporary password on their email id.</a:t>
            </a:r>
          </a:p>
          <a:p>
            <a:r>
              <a:rPr lang="en-IN" sz="2400" dirty="0">
                <a:solidFill>
                  <a:srgbClr val="FFFFFF"/>
                </a:solidFill>
              </a:rPr>
              <a:t> They can login using that password and change it afterwards if needed.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323F2F-95D2-44B3-BD1B-668C6AA90F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-91615" y="91841"/>
            <a:ext cx="1381400" cy="840230"/>
          </a:xfrm>
        </p:spPr>
        <p:txBody>
          <a:bodyPr/>
          <a:lstStyle/>
          <a:p>
            <a:r>
              <a:rPr lang="en-IN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FC322-DA8B-45B6-93D8-B64C2A8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72" y="190501"/>
            <a:ext cx="5975657" cy="367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FDFB81-44EF-473C-8804-92C85287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7" y="5206924"/>
            <a:ext cx="2286117" cy="520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11328-7A46-4B59-81B6-A4EC385F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8" b="1958"/>
          <a:stretch/>
        </p:blipFill>
        <p:spPr>
          <a:xfrm>
            <a:off x="232657" y="917259"/>
            <a:ext cx="3765744" cy="3569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C0EC1-24F9-4F75-9D22-3321FDAD0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3860990"/>
            <a:ext cx="3943553" cy="292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5E2EC57-7C45-4AB7-8AEB-F70684AB66A8}"/>
              </a:ext>
            </a:extLst>
          </p:cNvPr>
          <p:cNvSpPr/>
          <p:nvPr/>
        </p:nvSpPr>
        <p:spPr>
          <a:xfrm>
            <a:off x="1549400" y="3606800"/>
            <a:ext cx="11684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3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9DF7D-E5D1-40D8-98E8-D0BE4956E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397" y="224785"/>
            <a:ext cx="6097555" cy="590931"/>
          </a:xfrm>
        </p:spPr>
        <p:txBody>
          <a:bodyPr/>
          <a:lstStyle/>
          <a:p>
            <a:r>
              <a:rPr lang="en-IN" dirty="0"/>
              <a:t>CHANGE PASSWORD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895CD-8870-498A-A476-72A0E8B1BE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1351" y="1164657"/>
            <a:ext cx="9067252" cy="1659927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</a:rPr>
              <a:t>To change password, user must go to settings, then enter old and new passwords. Hitting save will change password successfully.</a:t>
            </a:r>
          </a:p>
        </p:txBody>
      </p:sp>
      <p:sp>
        <p:nvSpPr>
          <p:cNvPr id="7" name="Content Placeholder 39">
            <a:extLst>
              <a:ext uri="{FF2B5EF4-FFF2-40B4-BE49-F238E27FC236}">
                <a16:creationId xmlns:a16="http://schemas.microsoft.com/office/drawing/2014/main" id="{CAC06C5E-2D98-4E35-9D6D-0D1DD5871497}"/>
              </a:ext>
            </a:extLst>
          </p:cNvPr>
          <p:cNvSpPr txBox="1">
            <a:spLocks/>
          </p:cNvSpPr>
          <p:nvPr/>
        </p:nvSpPr>
        <p:spPr>
          <a:xfrm>
            <a:off x="-3112" y="100136"/>
            <a:ext cx="1083622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19641-F91A-4670-BAFE-806AFFB6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2" y="2890917"/>
            <a:ext cx="5547612" cy="3866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8453E-D879-4E34-B00D-4DF1FA4C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4" y="2890917"/>
            <a:ext cx="5898634" cy="386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8EF32-532D-49F8-803B-596434FE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2" y="815716"/>
            <a:ext cx="2165461" cy="19505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D590EB-3E75-4ED4-A632-63F32D98C6C0}"/>
              </a:ext>
            </a:extLst>
          </p:cNvPr>
          <p:cNvSpPr/>
          <p:nvPr/>
        </p:nvSpPr>
        <p:spPr>
          <a:xfrm>
            <a:off x="343397" y="2159000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4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1F4E-8025-4869-8A9F-1DC7681A9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892" y="106053"/>
            <a:ext cx="6097555" cy="590931"/>
          </a:xfrm>
        </p:spPr>
        <p:txBody>
          <a:bodyPr/>
          <a:lstStyle/>
          <a:p>
            <a:r>
              <a:rPr lang="en-IN" dirty="0"/>
              <a:t>VIEW AND EDIT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C7283-C7F9-41E0-8558-E9F5EDE83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533" y="5469568"/>
            <a:ext cx="11675534" cy="1089529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</a:rPr>
              <a:t>User can see and change their profile details via this form. On clicking save, an alert pops up showing success.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EBADD-1D85-42D4-84D0-CA2DC9EC0FD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14838"/>
            <a:ext cx="1289785" cy="840230"/>
          </a:xfrm>
        </p:spPr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E8B24-FEF7-41B6-8456-48C505F4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5" y="902703"/>
            <a:ext cx="2178162" cy="21400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4F435E-572C-40DC-967D-A97778F51962}"/>
              </a:ext>
            </a:extLst>
          </p:cNvPr>
          <p:cNvSpPr/>
          <p:nvPr/>
        </p:nvSpPr>
        <p:spPr>
          <a:xfrm>
            <a:off x="491067" y="1388432"/>
            <a:ext cx="16510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EA6EC-1384-4551-A4EE-A1A21BCDD3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239" y="696984"/>
            <a:ext cx="8987013" cy="42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169069" y="169334"/>
            <a:ext cx="6129338" cy="1427570"/>
          </a:xfrm>
        </p:spPr>
        <p:txBody>
          <a:bodyPr/>
          <a:lstStyle/>
          <a:p>
            <a:r>
              <a:rPr lang="en-US" dirty="0"/>
              <a:t>ADD PRODUCT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0" y="43452"/>
            <a:ext cx="1146384" cy="84023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8600" y="5008564"/>
            <a:ext cx="5791200" cy="158812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User can easily post ad with attributes like title ,images ,description and prices.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B6883-2E39-4312-B292-397F40A0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5" y="722330"/>
            <a:ext cx="11641666" cy="428623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98FEE78-6FCC-457F-B8A9-16A9B6214D7A}"/>
              </a:ext>
            </a:extLst>
          </p:cNvPr>
          <p:cNvSpPr txBox="1">
            <a:spLocks/>
          </p:cNvSpPr>
          <p:nvPr/>
        </p:nvSpPr>
        <p:spPr>
          <a:xfrm>
            <a:off x="6400800" y="5064128"/>
            <a:ext cx="5791200" cy="16435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</a:rPr>
              <a:t>Note that user can mention where this ad is :’</a:t>
            </a:r>
            <a:r>
              <a:rPr lang="en-US" sz="2800" u="sng" dirty="0">
                <a:solidFill>
                  <a:srgbClr val="FFFFFF"/>
                </a:solidFill>
              </a:rPr>
              <a:t>To buy</a:t>
            </a:r>
            <a:r>
              <a:rPr lang="en-US" sz="2800" dirty="0">
                <a:solidFill>
                  <a:srgbClr val="FFFFFF"/>
                </a:solidFill>
              </a:rPr>
              <a:t>’ or ‘</a:t>
            </a:r>
            <a:r>
              <a:rPr lang="en-US" sz="2800" u="sng" dirty="0">
                <a:solidFill>
                  <a:srgbClr val="FFFFFF"/>
                </a:solidFill>
              </a:rPr>
              <a:t>To sell</a:t>
            </a:r>
            <a:r>
              <a:rPr lang="en-US" sz="2800" dirty="0">
                <a:solidFill>
                  <a:srgbClr val="FFFFFF"/>
                </a:solidFill>
              </a:rPr>
              <a:t>’. Hence, they can request for products they want using ‘</a:t>
            </a:r>
            <a:r>
              <a:rPr lang="en-US" sz="2800" u="sng" dirty="0">
                <a:solidFill>
                  <a:srgbClr val="FFFFFF"/>
                </a:solidFill>
              </a:rPr>
              <a:t>To buy</a:t>
            </a:r>
            <a:r>
              <a:rPr lang="en-US" sz="2800" dirty="0">
                <a:solidFill>
                  <a:srgbClr val="FFFFFF"/>
                </a:solidFill>
              </a:rPr>
              <a:t>’ option.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B857EE-6DAE-4201-9B0E-F01B7B09E498}"/>
              </a:ext>
            </a:extLst>
          </p:cNvPr>
          <p:cNvSpPr/>
          <p:nvPr/>
        </p:nvSpPr>
        <p:spPr>
          <a:xfrm>
            <a:off x="11333129" y="711194"/>
            <a:ext cx="427070" cy="39793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1161491" y="75291"/>
            <a:ext cx="6097555" cy="590931"/>
          </a:xfrm>
        </p:spPr>
        <p:txBody>
          <a:bodyPr/>
          <a:lstStyle/>
          <a:p>
            <a:r>
              <a:rPr lang="en-US" dirty="0"/>
              <a:t>My ads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Get your facts straight </a:t>
            </a:r>
            <a:br>
              <a:rPr lang="en-US" dirty="0"/>
            </a:br>
            <a:r>
              <a:rPr lang="en-US" dirty="0"/>
              <a:t>with 5 W’s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0" y="0"/>
            <a:ext cx="948868" cy="861060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49E5C-F9EB-41CA-B42B-C81BB56BE738}"/>
              </a:ext>
            </a:extLst>
          </p:cNvPr>
          <p:cNvSpPr txBox="1"/>
          <p:nvPr/>
        </p:nvSpPr>
        <p:spPr>
          <a:xfrm>
            <a:off x="203200" y="5256303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</a:rPr>
              <a:t>Users can see, edit and delete their already posted ads from this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D9E036-76A7-4EB8-A8F5-8F54027B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" y="936351"/>
            <a:ext cx="2178162" cy="214006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27F3A65-074F-45D4-8381-5A0F75B9C22C}"/>
              </a:ext>
            </a:extLst>
          </p:cNvPr>
          <p:cNvSpPr/>
          <p:nvPr/>
        </p:nvSpPr>
        <p:spPr>
          <a:xfrm>
            <a:off x="504266" y="1786467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5A8C8-0D71-40B3-9B3E-E110813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28" y="724888"/>
            <a:ext cx="9379193" cy="39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907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1176867" y="169334"/>
            <a:ext cx="6129338" cy="590931"/>
          </a:xfrm>
        </p:spPr>
        <p:txBody>
          <a:bodyPr/>
          <a:lstStyle/>
          <a:p>
            <a:r>
              <a:rPr lang="en-US" dirty="0"/>
              <a:t>Edit ads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0" y="53077"/>
            <a:ext cx="848000" cy="84023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4367" y="5223976"/>
            <a:ext cx="11743266" cy="1217769"/>
          </a:xfrm>
        </p:spPr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Via edit ad option, users can update price and description of their previous ads.</a:t>
            </a:r>
          </a:p>
          <a:p>
            <a:r>
              <a:rPr lang="en-IN" sz="2400" dirty="0">
                <a:solidFill>
                  <a:srgbClr val="FFFFFF"/>
                </a:solidFill>
              </a:rPr>
              <a:t> Sellers can also mark their item as sold after the deal is made so that their ad gets removed from the ads list.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50BF3-27EF-46F5-92C4-CD2986A9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67" y="169359"/>
            <a:ext cx="7078132" cy="4667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C9581-052C-40A8-9363-83D798E1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2" t="23293" r="2463" b="2255"/>
          <a:stretch/>
        </p:blipFill>
        <p:spPr>
          <a:xfrm>
            <a:off x="76200" y="1095255"/>
            <a:ext cx="4682067" cy="32058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029115-BA25-4D0A-871D-9DD5FA056DFC}"/>
              </a:ext>
            </a:extLst>
          </p:cNvPr>
          <p:cNvSpPr/>
          <p:nvPr/>
        </p:nvSpPr>
        <p:spPr>
          <a:xfrm>
            <a:off x="3386666" y="2091267"/>
            <a:ext cx="536871" cy="3471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35349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F8D-EDB8-4262-A723-08DE24F70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873624" y="207652"/>
            <a:ext cx="6097555" cy="590931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FEEBD-8AD6-435A-9CEB-101FF464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5511990"/>
            <a:ext cx="12192000" cy="1346010"/>
          </a:xfrm>
        </p:spPr>
        <p:txBody>
          <a:bodyPr/>
          <a:lstStyle/>
          <a:p>
            <a:r>
              <a:rPr lang="en-IN" sz="1800" dirty="0">
                <a:solidFill>
                  <a:srgbClr val="FFFFFF"/>
                </a:solidFill>
              </a:rPr>
              <a:t>This is the homepage where all the sellers ads are displayed in card format with details like : date , title, likes, and price. Click on the card/buy now option to open product page.</a:t>
            </a:r>
          </a:p>
          <a:p>
            <a:r>
              <a:rPr lang="en-IN" sz="1800" dirty="0">
                <a:solidFill>
                  <a:srgbClr val="FFFFFF"/>
                </a:solidFill>
              </a:rPr>
              <a:t>Page numbers are displayed below for better navigation; Sort by option available for sorting products.</a:t>
            </a:r>
          </a:p>
          <a:p>
            <a:r>
              <a:rPr lang="en-IN" sz="1800" dirty="0">
                <a:solidFill>
                  <a:srgbClr val="FFFFFF"/>
                </a:solidFill>
              </a:rPr>
              <a:t>Category dropdown enables you to see product by their types; It also enables you to see ads from buyers.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669B8-8BD3-4378-BCF9-CA36415280A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82214"/>
            <a:ext cx="1015640" cy="841809"/>
          </a:xfrm>
        </p:spPr>
        <p:txBody>
          <a:bodyPr/>
          <a:lstStyle/>
          <a:p>
            <a:r>
              <a:rPr lang="en-IN" dirty="0"/>
              <a:t>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8B155-45F7-4E32-94C9-EB2E602F1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2"/>
          <a:stretch/>
        </p:blipFill>
        <p:spPr>
          <a:xfrm>
            <a:off x="0" y="798583"/>
            <a:ext cx="12192000" cy="4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Tech Images [HD] | Download Free Images on Unsplash">
            <a:extLst>
              <a:ext uri="{FF2B5EF4-FFF2-40B4-BE49-F238E27FC236}">
                <a16:creationId xmlns:a16="http://schemas.microsoft.com/office/drawing/2014/main" id="{60B18A0D-C2CB-45EA-953A-163B84F7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8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EE6E41-32FE-4759-878B-22C740D0DCD7}"/>
              </a:ext>
            </a:extLst>
          </p:cNvPr>
          <p:cNvSpPr/>
          <p:nvPr/>
        </p:nvSpPr>
        <p:spPr>
          <a:xfrm>
            <a:off x="0" y="27494"/>
            <a:ext cx="12282708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156ECD-A042-43D4-8BFB-D42C1F80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46" y="615958"/>
            <a:ext cx="7410994" cy="2308324"/>
          </a:xfrm>
        </p:spPr>
        <p:txBody>
          <a:bodyPr/>
          <a:lstStyle/>
          <a:p>
            <a:pPr algn="ctr"/>
            <a:r>
              <a:rPr lang="en-IN" sz="6600" dirty="0">
                <a:latin typeface="Arial Rounded MT Bold" panose="020F0704030504030204" pitchFamily="34" charset="0"/>
              </a:rPr>
              <a:t>Group Members:</a:t>
            </a:r>
            <a:br>
              <a:rPr lang="en-IN" sz="6600" dirty="0">
                <a:latin typeface="Arial Rounded MT Bold" panose="020F0704030504030204" pitchFamily="34" charset="0"/>
              </a:rPr>
            </a:br>
            <a:r>
              <a:rPr lang="en-IN" sz="2800" dirty="0">
                <a:latin typeface="Arial Rounded MT Bold" panose="020F0704030504030204" pitchFamily="34" charset="0"/>
              </a:rPr>
              <a:t>(CS331 Section 1)</a:t>
            </a:r>
            <a:br>
              <a:rPr lang="en-IN" sz="6600" dirty="0">
                <a:latin typeface="Arial Rounded MT Bold" panose="020F0704030504030204" pitchFamily="34" charset="0"/>
              </a:rPr>
            </a:br>
            <a:endParaRPr lang="en-IN" sz="6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FEFB7-592D-4C89-9836-4FAF4EAA8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1100" y="4619695"/>
            <a:ext cx="9007829" cy="2028248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1901004: </a:t>
            </a:r>
            <a:r>
              <a:rPr lang="en-IN" sz="2800" dirty="0" err="1">
                <a:latin typeface="Arial Rounded MT Bold" panose="020F0704030504030204" pitchFamily="34" charset="0"/>
              </a:rPr>
              <a:t>Abhinandan</a:t>
            </a:r>
            <a:r>
              <a:rPr lang="en-IN" sz="2800" dirty="0">
                <a:latin typeface="Arial Rounded MT Bold" panose="020F0704030504030204" pitchFamily="34" charset="0"/>
              </a:rPr>
              <a:t> Kumar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1901049: Ayushman Singh Chauhan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2800" dirty="0">
                <a:latin typeface="Arial Rounded MT Bold" panose="020F0704030504030204" pitchFamily="34" charset="0"/>
              </a:rPr>
              <a:t>1901091: Krishnav Garg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-128557" y="143024"/>
            <a:ext cx="6097555" cy="590931"/>
          </a:xfrm>
        </p:spPr>
        <p:txBody>
          <a:bodyPr/>
          <a:lstStyle/>
          <a:p>
            <a:r>
              <a:rPr lang="en-US" dirty="0"/>
              <a:t>Product page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76201" y="4991629"/>
            <a:ext cx="11794066" cy="1383969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Products and its details and images are shown here. User can click on images one by one to enlarge them.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Chat with seller option is provided if you want to continue the deal.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-602359" y="0"/>
            <a:ext cx="2377440" cy="84023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BD7A4-0818-4D21-9590-F975A91F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33" y="776842"/>
            <a:ext cx="10591800" cy="38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00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-905933" y="237066"/>
            <a:ext cx="6129338" cy="1427570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-13811" y="129731"/>
            <a:ext cx="1146384" cy="84023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28600" y="5457297"/>
            <a:ext cx="11538016" cy="1678408"/>
          </a:xfrm>
        </p:spPr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1.After using chat with seller option. You get a chat window to talk to the user.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2. After clicking on chat icon from navbar, all your active chats get displayed for easy access.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BA2EA-08D8-4E7E-84D0-A7D857C4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93"/>
          <a:stretch/>
        </p:blipFill>
        <p:spPr>
          <a:xfrm>
            <a:off x="228599" y="969961"/>
            <a:ext cx="6265333" cy="4236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EE2AB-42F6-4025-93BF-06D44489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598" y="950851"/>
            <a:ext cx="5113334" cy="42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136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2D0A0-CF8D-4BCE-BB23-7732FA49B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84200" y="228635"/>
            <a:ext cx="6129304" cy="590931"/>
          </a:xfrm>
        </p:spPr>
        <p:txBody>
          <a:bodyPr/>
          <a:lstStyle/>
          <a:p>
            <a:r>
              <a:rPr lang="en-IN" dirty="0"/>
              <a:t>Help page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0A71-42B2-4109-A72B-93C055D9378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0" y="93571"/>
            <a:ext cx="1079007" cy="861060"/>
          </a:xfrm>
        </p:spPr>
        <p:txBody>
          <a:bodyPr/>
          <a:lstStyle/>
          <a:p>
            <a:r>
              <a:rPr lang="en-IN" dirty="0"/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D5E72-C8BB-4973-A1CD-31D0FE7C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05" y="372419"/>
            <a:ext cx="6597989" cy="4470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C4C9F-4BF2-4C99-AA2F-5F5E3C9E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" y="936351"/>
            <a:ext cx="2178162" cy="21400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87A012-6E7C-4861-816E-CFF600783D29}"/>
              </a:ext>
            </a:extLst>
          </p:cNvPr>
          <p:cNvSpPr/>
          <p:nvPr/>
        </p:nvSpPr>
        <p:spPr>
          <a:xfrm>
            <a:off x="445001" y="2192867"/>
            <a:ext cx="968936" cy="313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DC5924">
                <a:alpha val="6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B4312-D35F-4971-B072-E2E42572AA9D}"/>
              </a:ext>
            </a:extLst>
          </p:cNvPr>
          <p:cNvSpPr txBox="1"/>
          <p:nvPr/>
        </p:nvSpPr>
        <p:spPr>
          <a:xfrm>
            <a:off x="929469" y="5217784"/>
            <a:ext cx="10729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FFFF"/>
                </a:solidFill>
              </a:rPr>
              <a:t>User can contact admin via email and phone number in case they want to report an issue.</a:t>
            </a:r>
          </a:p>
          <a:p>
            <a:pPr algn="ctr"/>
            <a:r>
              <a:rPr lang="en-IN" sz="2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IN" sz="2000" dirty="0">
                <a:solidFill>
                  <a:srgbClr val="FFFFFF"/>
                </a:solidFill>
              </a:rPr>
              <a:t>Emailing option within the website is provided to directly send message to admin.</a:t>
            </a:r>
          </a:p>
        </p:txBody>
      </p:sp>
    </p:spTree>
    <p:extLst>
      <p:ext uri="{BB962C8B-B14F-4D97-AF65-F5344CB8AC3E}">
        <p14:creationId xmlns:p14="http://schemas.microsoft.com/office/powerpoint/2010/main" val="280069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45" y="1155079"/>
            <a:ext cx="12098955" cy="6075509"/>
          </a:xfrm>
        </p:spPr>
        <p:txBody>
          <a:bodyPr/>
          <a:lstStyle/>
          <a:p>
            <a:r>
              <a:rPr lang="en-IN" dirty="0" err="1">
                <a:solidFill>
                  <a:srgbClr val="FFC000"/>
                </a:solidFill>
              </a:rPr>
              <a:t>Abhinandan</a:t>
            </a:r>
            <a:r>
              <a:rPr lang="en-IN" dirty="0">
                <a:solidFill>
                  <a:srgbClr val="FFC000"/>
                </a:solidFill>
              </a:rPr>
              <a:t> Kumar: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Backend:-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Registration + Chat + Login +Homepage(Category 	+ Sorting + Pagination etc.)+Product Page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Help + Change Password+ Forgot Password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Model and Views formation in Django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ERD + SRS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Design of </a:t>
            </a:r>
            <a:r>
              <a:rPr lang="en-IN" dirty="0" err="1">
                <a:solidFill>
                  <a:srgbClr val="FFC000"/>
                </a:solidFill>
              </a:rPr>
              <a:t>Grabit</a:t>
            </a:r>
            <a:r>
              <a:rPr lang="en-IN" dirty="0">
                <a:solidFill>
                  <a:srgbClr val="FFC000"/>
                </a:solidFill>
              </a:rPr>
              <a:t> logo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6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194035"/>
            <a:ext cx="11264766" cy="557691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Ayushman Singh Chauhan:</a:t>
            </a:r>
          </a:p>
          <a:p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Registration + Chat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Ad Product Page + View and Edit Profile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DFD + Use Case Diagram + SRS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6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EBD69-9A62-4B53-A550-584616F47DBA}"/>
              </a:ext>
            </a:extLst>
          </p:cNvPr>
          <p:cNvSpPr/>
          <p:nvPr/>
        </p:nvSpPr>
        <p:spPr>
          <a:xfrm>
            <a:off x="5431424" y="510139"/>
            <a:ext cx="1329154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002FA-BA48-40C5-887C-16F6734AF9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30" y="606393"/>
            <a:ext cx="9221003" cy="701731"/>
          </a:xfrm>
        </p:spPr>
        <p:txBody>
          <a:bodyPr/>
          <a:lstStyle/>
          <a:p>
            <a:pPr algn="ctr"/>
            <a:r>
              <a:rPr lang="en-IN" sz="4400" dirty="0"/>
              <a:t>CONTRIBUTIONS: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C377-8753-4406-AE9D-0295A7FC7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331157"/>
            <a:ext cx="11399520" cy="5078313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Krishnav Garg: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Frontend:-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 Product + Login + My ads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Frontend &amp; Backend:- </a:t>
            </a:r>
          </a:p>
          <a:p>
            <a:pPr algn="l"/>
            <a:r>
              <a:rPr lang="en-IN" dirty="0">
                <a:solidFill>
                  <a:srgbClr val="FFC000"/>
                </a:solidFill>
              </a:rPr>
              <a:t>	Homepage + Edit Ads</a:t>
            </a:r>
          </a:p>
          <a:p>
            <a:pPr algn="l"/>
            <a:endParaRPr lang="en-IN" dirty="0">
              <a:solidFill>
                <a:srgbClr val="FFC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ERD + PPT + SRS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58" y="2228671"/>
            <a:ext cx="9107555" cy="1200329"/>
          </a:xfrm>
        </p:spPr>
        <p:txBody>
          <a:bodyPr/>
          <a:lstStyle/>
          <a:p>
            <a:r>
              <a:rPr lang="en-US" dirty="0"/>
              <a:t>That’s All!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10190809" y="5804034"/>
            <a:ext cx="1783018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</a:t>
            </a:r>
            <a:r>
              <a:rPr lang="en-US" b="1" dirty="0" err="1"/>
              <a:t>Github</a:t>
            </a:r>
            <a:r>
              <a:rPr lang="en-US" b="1" dirty="0"/>
              <a:t> Link</a:t>
            </a:r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0835"/>
            <a:ext cx="4754880" cy="3721669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89380" y="2899610"/>
            <a:ext cx="9773919" cy="2031325"/>
          </a:xfrm>
        </p:spPr>
        <p:txBody>
          <a:bodyPr/>
          <a:lstStyle/>
          <a:p>
            <a:r>
              <a:rPr lang="en-IN" dirty="0">
                <a:ea typeface="Calibri" panose="020F0502020204030204" pitchFamily="34" charset="0"/>
                <a:cs typeface="Times New Roman" panose="02020603050405020304" pitchFamily="18" charset="0"/>
              </a:rPr>
              <a:t>Due to covid times, we provide an online platform where members of IIITG family can safely buy/sell necessary products conveniently within the institute with minimal physical contact. Economically, this will lead to better utilisation of resources within college premises.</a:t>
            </a:r>
            <a:endParaRPr lang="en-US" sz="440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3.54167E-6 -4.44444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60504" y="2947737"/>
            <a:ext cx="9773919" cy="2419124"/>
          </a:xfrm>
        </p:spPr>
        <p:txBody>
          <a:bodyPr/>
          <a:lstStyle/>
          <a:p>
            <a:pPr lvl="0"/>
            <a:r>
              <a:rPr lang="en-IN" dirty="0"/>
              <a:t>There are only verified users from IIITG which makes it a safe, reliable and efficient platform to provide goods at a discounted rate. Every Year, new students enter the institute premises which requires the need of a convenient system to promote reusability of items with added flexibility of ‘no physical contact’ shopping environment.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205811" y="12513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3954980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2.5E-6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35788" y="2194560"/>
            <a:ext cx="11638039" cy="3988784"/>
          </a:xfrm>
        </p:spPr>
        <p:txBody>
          <a:bodyPr/>
          <a:lstStyle/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The present system focuses on sellers posting a huge number of ads on the website for buyers to have a choice to buy goods from.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The website does not directly reflect the needs of the buyer but only the seller because the existing system’s primary goal is to bring value to unwanted goods of sellers.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An online marketplace for an institute should be used to promote upkeeping of all products that can be reused, even if they are small and insignificant for the existing system. Example: Stationery, Balls, Gloves, Slippers.</a:t>
            </a:r>
          </a:p>
          <a:p>
            <a:pPr marL="457200" lvl="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400" dirty="0"/>
              <a:t>No method currently available to judge the genuineness of a posted ad which leads to scamming and phishing.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114791"/>
            <a:ext cx="4083304" cy="157889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EXISTING SYSTEM </a:t>
            </a:r>
          </a:p>
        </p:txBody>
      </p:sp>
    </p:spTree>
    <p:extLst>
      <p:ext uri="{BB962C8B-B14F-4D97-AF65-F5344CB8AC3E}">
        <p14:creationId xmlns:p14="http://schemas.microsoft.com/office/powerpoint/2010/main" val="40131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-1.66667E-6 2.96296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3.75E-6 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7.40741E-7 L -2.08333E-6 -7.40741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3.7037E-7 L -3.33333E-6 -3.7037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212883"/>
            <a:ext cx="4083304" cy="157889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PROPOSED SYSTEM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85260975-6300-4620-9E88-4B0CF9840F8C}"/>
              </a:ext>
            </a:extLst>
          </p:cNvPr>
          <p:cNvSpPr txBox="1">
            <a:spLocks/>
          </p:cNvSpPr>
          <p:nvPr/>
        </p:nvSpPr>
        <p:spPr>
          <a:xfrm>
            <a:off x="394636" y="2030930"/>
            <a:ext cx="11681861" cy="48259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REGISTRATION: This platform is only for verified users; hence students and faculty must use their institute email ids to keep the platform secure.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TWO SECTIONS FOR ADS: One section for sellers to post ads and one for buyers to post ads to provide a better experience for buyers’ needs.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SECURITY: Quality of Life features like inbuilt chatting system to avoid the necessity of sharing mobile numbers and maintaining users’ confidentiality.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CATEGORIES: Several Categories like Electronics, Stationery etc have been added that can be used as ‘Tags’ for ads.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DASHBOARD: If a person wants to sell a product, they’ll have their dashboard, which has a record of their previous and current ads; they can edit them according to their requirement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SEARCH BAR: To look for a particular product, we provide them with various filter options to specify their exact requirements.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LIKING SYSTEM: Users can upvote and downvote an ad to help keep a tally of their genuineness according to the community for better recommendation of ads.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94968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59259E-6 L 3.33333E-6 2.59259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7.40741E-7 L 6.25E-7 7.40741E-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3.54167E-6 -2.22222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7037E-7 L 2.70833E-6 3.7037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0 2.96296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48148E-6 L 3.95833E-6 -1.48148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-2.29167E-6 -4.44444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build="p"/>
      <p:bldP spid="5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63090" y="2091088"/>
            <a:ext cx="11665819" cy="3268587"/>
          </a:xfrm>
        </p:spPr>
        <p:txBody>
          <a:bodyPr/>
          <a:lstStyle/>
          <a:p>
            <a:pPr lvl="0"/>
            <a:r>
              <a:rPr lang="en-IN" u="sng" dirty="0"/>
              <a:t>More Secure</a:t>
            </a:r>
            <a:r>
              <a:rPr lang="en-IN" dirty="0"/>
              <a:t> for users because profiles are linked only to institute email ID.</a:t>
            </a:r>
          </a:p>
          <a:p>
            <a:pPr lvl="0"/>
            <a:r>
              <a:rPr lang="en-IN" u="sng" dirty="0"/>
              <a:t>Promotes Sale of Small Products</a:t>
            </a:r>
            <a:r>
              <a:rPr lang="en-IN" dirty="0"/>
              <a:t> by giving buyers the power to post ads which leads to efficient reusability.</a:t>
            </a:r>
          </a:p>
          <a:p>
            <a:pPr lvl="0"/>
            <a:r>
              <a:rPr lang="en-IN" u="sng" dirty="0"/>
              <a:t>Better Ad management </a:t>
            </a:r>
            <a:r>
              <a:rPr lang="en-IN" dirty="0"/>
              <a:t>by using the liking and ad verification system along with auto cooldown system where old ads get taken down.</a:t>
            </a:r>
          </a:p>
          <a:p>
            <a:pPr lvl="0"/>
            <a:r>
              <a:rPr lang="en-IN" u="sng" dirty="0"/>
              <a:t>Zero shipping cost/tax </a:t>
            </a:r>
            <a:r>
              <a:rPr lang="en-IN" dirty="0"/>
              <a:t>of any sort, as the transaction, happens within the campus. 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205811" y="125130"/>
            <a:ext cx="4083304" cy="1024896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845122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5 -3.33333E-6 L -4.58333E-6 -3.33333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3.75E-6 -2.22222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022E-16 L -4.16667E-6 1.11022E-1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7.40741E-7 L -4.16667E-7 7.40741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88758" y="1865648"/>
            <a:ext cx="6035040" cy="4891288"/>
          </a:xfrm>
        </p:spPr>
        <p:txBody>
          <a:bodyPr/>
          <a:lstStyle/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All the products will be listed to be viewed in the form of cards displaying the picture, price, short description, days posted ago.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will be able to choose between the categories of the products listed via the category bar.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will be able to search for products via the search bar.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To become a seller/buyer, the user will be able to sign up with an email registered with the college.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The user must provide name, roll number, room number, phone number, registered email address, photo, and password during the signup up process.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Registered users will be able to upload ads for their products via a form having inputs for title, category, description, </a:t>
            </a:r>
            <a:r>
              <a:rPr lang="en-IN" sz="1900" dirty="0" err="1"/>
              <a:t>price,and</a:t>
            </a:r>
            <a:r>
              <a:rPr lang="en-IN" sz="1900" dirty="0"/>
              <a:t> photos.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-212883"/>
            <a:ext cx="4083304" cy="1578894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</a:rPr>
              <a:t>FUNCTIONAL REQUIREMENTS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85260975-6300-4620-9E88-4B0CF9840F8C}"/>
              </a:ext>
            </a:extLst>
          </p:cNvPr>
          <p:cNvSpPr txBox="1">
            <a:spLocks/>
          </p:cNvSpPr>
          <p:nvPr/>
        </p:nvSpPr>
        <p:spPr>
          <a:xfrm>
            <a:off x="6679933" y="1865647"/>
            <a:ext cx="5396564" cy="34486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Registered users will be able to view, edit, delete all their listed product ads in a dashboard.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can downvote ads that seem fake to them or upvote deals that seem good to them, this can help the community significantly.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A user can report an ad using help section to contact the admins if they find something suspicious or fake. 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900" dirty="0"/>
              <a:t>Users can chat with others to bargain or ask for personal details like Room number, once the deal is made.</a:t>
            </a:r>
          </a:p>
        </p:txBody>
      </p:sp>
    </p:spTree>
    <p:extLst>
      <p:ext uri="{BB962C8B-B14F-4D97-AF65-F5344CB8AC3E}">
        <p14:creationId xmlns:p14="http://schemas.microsoft.com/office/powerpoint/2010/main" val="4080602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85185E-6 L 1.04167E-6 1.85185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8.33333E-7 3.33333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7037E-6 L 2.29167E-6 3.7037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44444E-6 L -2.5E-6 -4.44444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4.07407E-6 L 6.25E-7 -4.07407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0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3.75E-6 3.3333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81481E-6 L 3.75E-6 4.81481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22222E-6 L 3.95833E-6 2.22222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7.40741E-7 L -3.54167E-6 -7.40741E-7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5" grpId="0" build="p"/>
      <p:bldP spid="5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CE63321D-DDB1-43AB-9EB1-6B1D5EF5565F}"/>
              </a:ext>
            </a:extLst>
          </p:cNvPr>
          <p:cNvSpPr/>
          <p:nvPr/>
        </p:nvSpPr>
        <p:spPr>
          <a:xfrm>
            <a:off x="3718560" y="-1865647"/>
            <a:ext cx="4754880" cy="3731294"/>
          </a:xfrm>
          <a:prstGeom prst="pie">
            <a:avLst>
              <a:gd name="adj1" fmla="val 0"/>
              <a:gd name="adj2" fmla="val 10787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054348" y="0"/>
            <a:ext cx="4083304" cy="1357295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NON-FUNCTIONAL REQUIREMENTS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2A855-D1CB-415B-878B-0121CBBD3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9945" y="2795749"/>
            <a:ext cx="7690586" cy="2593659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24*7 Availability of the website(after hosting)</a:t>
            </a: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Attractive and Simple UI – Highly User Friendly.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method to directly contact the Admin.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477781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1090</TotalTime>
  <Words>1557</Words>
  <Application>Microsoft Office PowerPoint</Application>
  <PresentationFormat>Widescreen</PresentationFormat>
  <Paragraphs>154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Arial Rounded MT Bold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Grabit</vt:lpstr>
      <vt:lpstr>Group Members: (CS331 Section 1) </vt:lpstr>
      <vt:lpstr>PURPOSE</vt:lpstr>
      <vt:lpstr>SCOPE</vt:lpstr>
      <vt:lpstr>EXISTING SYSTEM </vt:lpstr>
      <vt:lpstr>PROPOSED SYSTEM</vt:lpstr>
      <vt:lpstr>ADVANTAGES</vt:lpstr>
      <vt:lpstr>FUNCTIONAL REQUIREMENTS</vt:lpstr>
      <vt:lpstr>NON-FUNCTIONAL REQUIREMENTS</vt:lpstr>
      <vt:lpstr>SOFTWARE TOOLS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Krishnav Garg</dc:creator>
  <cp:keywords/>
  <dc:description/>
  <cp:lastModifiedBy>Krishnav Garg</cp:lastModifiedBy>
  <cp:revision>39</cp:revision>
  <dcterms:created xsi:type="dcterms:W3CDTF">2022-04-20T14:19:13Z</dcterms:created>
  <dcterms:modified xsi:type="dcterms:W3CDTF">2022-04-21T08:29:47Z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